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18" r:id="rId5"/>
    <p:sldId id="1509" r:id="rId6"/>
    <p:sldId id="1493" r:id="rId7"/>
    <p:sldId id="1510" r:id="rId8"/>
    <p:sldId id="1447" r:id="rId9"/>
    <p:sldId id="1477" r:id="rId10"/>
    <p:sldId id="1499" r:id="rId11"/>
    <p:sldId id="1478" r:id="rId12"/>
    <p:sldId id="1479" r:id="rId13"/>
    <p:sldId id="1480" r:id="rId14"/>
    <p:sldId id="1513" r:id="rId15"/>
    <p:sldId id="1481" r:id="rId16"/>
    <p:sldId id="1482" r:id="rId17"/>
    <p:sldId id="1483" r:id="rId18"/>
    <p:sldId id="1487" r:id="rId19"/>
    <p:sldId id="1450" r:id="rId20"/>
    <p:sldId id="1451" r:id="rId21"/>
    <p:sldId id="1452" r:id="rId22"/>
    <p:sldId id="1453" r:id="rId23"/>
    <p:sldId id="1454" r:id="rId24"/>
    <p:sldId id="1471" r:id="rId25"/>
    <p:sldId id="1470" r:id="rId26"/>
    <p:sldId id="1473" r:id="rId27"/>
    <p:sldId id="1475" r:id="rId28"/>
    <p:sldId id="1501" r:id="rId29"/>
    <p:sldId id="1488" r:id="rId30"/>
    <p:sldId id="1515" r:id="rId31"/>
    <p:sldId id="1456" r:id="rId32"/>
    <p:sldId id="1497" r:id="rId33"/>
    <p:sldId id="1498" r:id="rId34"/>
    <p:sldId id="353" r:id="rId35"/>
    <p:sldId id="368" r:id="rId36"/>
    <p:sldId id="1517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89" d="100"/>
          <a:sy n="89" d="100"/>
        </p:scale>
        <p:origin x="96" y="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31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1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32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6412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最后，用户的回馈信息可能是有偏差的。例如一个用户心情好的时候给一个本该是</a:t>
            </a:r>
            <a:r>
              <a:rPr lang="en-US" altLang="zh-CN" dirty="0"/>
              <a:t>4</a:t>
            </a:r>
            <a:r>
              <a:rPr lang="zh-CN" altLang="en-US" dirty="0"/>
              <a:t>分的商品打了</a:t>
            </a:r>
            <a:r>
              <a:rPr lang="en-US" altLang="zh-CN" dirty="0"/>
              <a:t>2</a:t>
            </a:r>
            <a:r>
              <a:rPr lang="zh-CN" altLang="en-US" dirty="0"/>
              <a:t>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5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如此一来我们就会得到这样一个图模型。左右分别为用户</a:t>
            </a:r>
            <a:r>
              <a:rPr lang="en-US" altLang="zh-CN" dirty="0"/>
              <a:t>u</a:t>
            </a:r>
            <a:r>
              <a:rPr lang="zh-CN" altLang="en-US" dirty="0"/>
              <a:t>和用户</a:t>
            </a:r>
            <a:r>
              <a:rPr lang="en-US" altLang="zh-CN" dirty="0"/>
              <a:t>v</a:t>
            </a:r>
            <a:r>
              <a:rPr lang="zh-CN" altLang="en-US" dirty="0"/>
              <a:t>的图。其中</a:t>
            </a:r>
            <a:r>
              <a:rPr lang="en-US" altLang="zh-CN" dirty="0" err="1"/>
              <a:t>p_ui</a:t>
            </a:r>
            <a:r>
              <a:rPr lang="zh-CN" altLang="en-US" dirty="0"/>
              <a:t>这样的空心圆为用户偏好，而灰色的那些圆则是</a:t>
            </a:r>
            <a:r>
              <a:rPr lang="en-US" altLang="zh-CN" dirty="0"/>
              <a:t>side information</a:t>
            </a:r>
            <a:r>
              <a:rPr lang="zh-CN" altLang="en-US" dirty="0"/>
              <a:t>，例如用户信息和商品信息。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值得注意的是，红色的</a:t>
            </a:r>
            <a:r>
              <a:rPr lang="en-US" altLang="zh-CN" dirty="0" err="1"/>
              <a:t>phi_ij</a:t>
            </a:r>
            <a:r>
              <a:rPr lang="zh-CN" altLang="en-US" dirty="0"/>
              <a:t>在不同图中是一样的，对应的也是相同的</a:t>
            </a:r>
            <a:r>
              <a:rPr lang="en-US" altLang="zh-CN" dirty="0"/>
              <a:t>weight</a:t>
            </a:r>
            <a:r>
              <a:rPr lang="zh-CN" altLang="en-US" dirty="0"/>
              <a:t>。这个红色的</a:t>
            </a:r>
            <a:r>
              <a:rPr lang="en-US" altLang="zh-CN" dirty="0" err="1"/>
              <a:t>phy_ij</a:t>
            </a:r>
            <a:r>
              <a:rPr lang="zh-CN" altLang="en-US" dirty="0"/>
              <a:t>代表商品之间的互动（相似度），而这是矩阵分解没考虑到的一种信息。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图中蓝色的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考虑的是这个用户</a:t>
            </a:r>
            <a:r>
              <a:rPr lang="en-US" altLang="zh-CN" dirty="0"/>
              <a:t>u</a:t>
            </a:r>
            <a:r>
              <a:rPr lang="zh-CN" altLang="en-US" dirty="0"/>
              <a:t>喜欢什么类型的商品。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图中绿色的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考虑的是这个商品</a:t>
            </a:r>
            <a:r>
              <a:rPr lang="en-US" altLang="zh-CN" dirty="0"/>
              <a:t>j</a:t>
            </a:r>
            <a:r>
              <a:rPr lang="zh-CN" altLang="en-US" dirty="0"/>
              <a:t>被什么类型的用户喜欢。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两种信息整合在了</a:t>
            </a:r>
            <a:r>
              <a:rPr lang="en-US" altLang="zh-CN" dirty="0" err="1"/>
              <a:t>phi_uj</a:t>
            </a:r>
            <a:r>
              <a:rPr lang="zh-CN" altLang="en-US" dirty="0"/>
              <a:t>里，稍后（</a:t>
            </a:r>
            <a:r>
              <a:rPr lang="en-US" altLang="zh-CN" dirty="0"/>
              <a:t>41</a:t>
            </a:r>
            <a:r>
              <a:rPr lang="zh-CN" altLang="en-US" dirty="0"/>
              <a:t>页）会具体讲到。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2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16" y="5301208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695887" cy="38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71585"/>
            <a:ext cx="3682236" cy="385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</a:t>
            </a:r>
            <a:r>
              <a:rPr lang="en-US" altLang="zh-CN" dirty="0" smtClean="0">
                <a:ea typeface="宋体" panose="02010600030101010101" pitchFamily="2" charset="-122"/>
              </a:rPr>
              <a:t>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775" y="1376918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 smtClean="0"/>
              <a:t>(</a:t>
            </a:r>
            <a:r>
              <a:rPr lang="en-US" altLang="zh-CN" sz="2200" dirty="0"/>
              <a:t>Case </a:t>
            </a:r>
            <a:r>
              <a:rPr lang="en-US" altLang="zh-CN" sz="2200" dirty="0" smtClean="0"/>
              <a:t>1: </a:t>
            </a:r>
            <a:r>
              <a:rPr lang="en-US" altLang="zh-CN" sz="2400" dirty="0"/>
              <a:t>Privacy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Breach</a:t>
            </a:r>
            <a:r>
              <a:rPr lang="en-US" altLang="zh-CN" sz="2200" dirty="0" smtClean="0"/>
              <a:t>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772816"/>
            <a:ext cx="8229600" cy="36266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/>
              <a:t>(Case </a:t>
            </a:r>
            <a:r>
              <a:rPr lang="en-US" altLang="zh-CN" sz="2200" dirty="0" smtClean="0"/>
              <a:t>2: Privacy Breach)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矩形 6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Privacy </a:t>
            </a:r>
            <a:r>
              <a:rPr lang="en-US" dirty="0" smtClean="0"/>
              <a:t>Applications</a:t>
            </a:r>
            <a:br>
              <a:rPr lang="en-US" dirty="0" smtClean="0"/>
            </a:br>
            <a:r>
              <a:rPr lang="en-US" altLang="zh-CN" sz="2400" dirty="0" smtClean="0"/>
              <a:t>(Case 3: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Is O.S.N. a secure place to show off?)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446905"/>
            <a:ext cx="7238695" cy="40571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3157" y="5893323"/>
            <a:ext cx="7620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Tianqing</a:t>
            </a:r>
            <a:r>
              <a:rPr lang="en-US" altLang="zh-CN" sz="1200" dirty="0"/>
              <a:t> Zhu, Gang Li, </a:t>
            </a:r>
            <a:r>
              <a:rPr lang="en-US" altLang="zh-CN" sz="1200" dirty="0" err="1"/>
              <a:t>Wanlei</a:t>
            </a:r>
            <a:r>
              <a:rPr lang="en-US" altLang="zh-CN" sz="1200" dirty="0"/>
              <a:t> Zhou, Ping </a:t>
            </a:r>
            <a:r>
              <a:rPr lang="en-US" altLang="zh-CN" sz="1200" dirty="0" err="1"/>
              <a:t>Xiong</a:t>
            </a:r>
            <a:r>
              <a:rPr lang="en-US" altLang="zh-CN" sz="1200" dirty="0"/>
              <a:t>, and Cao Yuan. Deferentially Private Tagging Recommendation Based on Topic Model. The 18th Pacific-Asia Conference on Knowledge Discovery and Data Mining (PAKDD), May 2014, Tainan, Taiwan.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3. Business Intelligence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Tourism Data Mining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Tourist Behavior Analysis</a:t>
            </a:r>
          </a:p>
          <a:p>
            <a:pPr lvl="1"/>
            <a:r>
              <a:rPr lang="en-US" dirty="0"/>
              <a:t>Contrast Mining</a:t>
            </a:r>
          </a:p>
          <a:p>
            <a:pPr lvl="2"/>
            <a:r>
              <a:rPr lang="en-US" dirty="0"/>
              <a:t>Outlying Aspects Mining</a:t>
            </a:r>
          </a:p>
          <a:p>
            <a:pPr lvl="2"/>
            <a:r>
              <a:rPr lang="en-US" dirty="0"/>
              <a:t>Competitiveness Discovery</a:t>
            </a:r>
          </a:p>
          <a:p>
            <a:pPr lvl="2"/>
            <a:endParaRPr lang="en-US" dirty="0"/>
          </a:p>
          <a:p>
            <a:r>
              <a:rPr lang="en-US"/>
              <a:t>Recommendation System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73594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Case 1: Market Segmentation Analysis</a:t>
            </a:r>
            <a:r>
              <a:rPr lang="zh-CN" altLang="en-US" sz="2400" dirty="0" smtClean="0"/>
              <a:t>）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7638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908729" y="1501218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51605" y="1653618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94482" y="1806018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96423" y="1958418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515320" y="2110818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97551" y="2263218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833157" y="2415618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</a:t>
              </a:r>
              <a:r>
                <a:rPr lang="en-US" sz="1600" dirty="0" smtClean="0"/>
                <a:t>Length </a:t>
              </a:r>
              <a:r>
                <a:rPr lang="en-US" sz="1600" dirty="0"/>
                <a:t>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51737" y="2699623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305405" y="3001416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380071" y="520385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666219" y="506097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594517" y="448947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37657" y="1917704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165889" y="4918100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094451" y="2632084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380467" y="4132282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  <p:sp>
        <p:nvSpPr>
          <p:cNvPr id="4" name="矩形 3"/>
          <p:cNvSpPr/>
          <p:nvPr/>
        </p:nvSpPr>
        <p:spPr>
          <a:xfrm>
            <a:off x="1660798" y="6032341"/>
            <a:ext cx="68616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Gang Li, Rob Law, </a:t>
            </a:r>
            <a:r>
              <a:rPr lang="en-US" altLang="zh-CN" sz="1200" dirty="0" err="1"/>
              <a:t>Jinlong</a:t>
            </a:r>
            <a:r>
              <a:rPr lang="en-US" altLang="zh-CN" sz="1200" dirty="0"/>
              <a:t> Wang.  Analyzing International Travelers' Profile with Self-Organizing Maps. Journal of travel &amp; tourism marketing, 2010, 27(2): 113-131</a:t>
            </a:r>
            <a:r>
              <a:rPr lang="en-US" altLang="zh-CN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AU" kern="0" dirty="0" smtClean="0"/>
              <a:t/>
            </a:r>
            <a:br>
              <a:rPr lang="en-AU" kern="0" dirty="0" smtClean="0"/>
            </a:br>
            <a:r>
              <a:rPr lang="en-AU" sz="2400" kern="0" dirty="0" smtClean="0"/>
              <a:t>(Case 2: Negative Association Rule Mining)</a:t>
            </a:r>
            <a:endParaRPr lang="en-US" sz="2400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232993"/>
            <a:ext cx="945389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430575" y="2238705"/>
            <a:ext cx="712533" cy="63305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302547" y="1722102"/>
            <a:ext cx="840561" cy="51660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823206"/>
            <a:ext cx="1323544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466652" y="2199128"/>
            <a:ext cx="748158" cy="395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538354" y="2199128"/>
            <a:ext cx="962472" cy="7915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019590" y="1498045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645130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716832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>
            <a:off x="2804880" y="2654203"/>
            <a:ext cx="0" cy="1062629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>
            <a:off x="2804880" y="4824828"/>
            <a:ext cx="87533" cy="605230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1862780"/>
            <a:ext cx="1386570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397466"/>
            <a:ext cx="1449596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572916"/>
            <a:ext cx="132354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flipH="1">
            <a:off x="7429525" y="2643182"/>
            <a:ext cx="1" cy="745952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521266" y="5643688"/>
            <a:ext cx="1193610" cy="968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376372"/>
            <a:ext cx="1134467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1249" y="5263239"/>
            <a:ext cx="1605167" cy="687943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5"/>
            <a:ext cx="693285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flipH="1">
            <a:off x="7430921" y="4214818"/>
            <a:ext cx="187" cy="79923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412061"/>
            <a:ext cx="1216293" cy="919401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689696" y="6014044"/>
            <a:ext cx="6997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Huy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Quan</a:t>
            </a:r>
            <a:r>
              <a:rPr lang="en-US" altLang="zh-CN" sz="1200" dirty="0"/>
              <a:t> Vu, Rob Law, Gang Li.  A Behavioral Analysis of Web Sharers and Browsers in Hong Kong using Targeted Association Rule Mining. Tourism Management, 2012, 33(4): 731-740.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07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3: Contrast Mining)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499091" y="6039285"/>
            <a:ext cx="74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Rosanna Leung, </a:t>
            </a:r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 Gang Li, Rob Law.  Personality Differences and Hotel Web Design Study Using Targeted Positive and Negative Association Rule Mining. Journal of Hospitality Marketing &amp; Management, 2013, 22(7): 701-727.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4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4: </a:t>
            </a:r>
            <a:r>
              <a:rPr lang="en-US" sz="2400" dirty="0" smtClean="0"/>
              <a:t>Heterogeneous Preferences)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User-wise biases</a:t>
            </a:r>
          </a:p>
          <a:p>
            <a:pPr lvl="1"/>
            <a:r>
              <a:rPr lang="en-US" dirty="0"/>
              <a:t>Users give lower ratings when in bad mood</a:t>
            </a:r>
          </a:p>
          <a:p>
            <a:pPr lvl="1"/>
            <a:r>
              <a:rPr lang="en-US" dirty="0"/>
              <a:t>Different scales, e.g., 4/5 star is “OK” for critics </a:t>
            </a:r>
          </a:p>
          <a:p>
            <a:pPr lvl="1"/>
            <a:r>
              <a:rPr lang="en-US" dirty="0"/>
              <a:t>User interface design</a:t>
            </a:r>
          </a:p>
          <a:p>
            <a:r>
              <a:rPr lang="en-US" dirty="0"/>
              <a:t>Item-wise biases</a:t>
            </a:r>
          </a:p>
          <a:p>
            <a:pPr lvl="1"/>
            <a:r>
              <a:rPr lang="en-US" dirty="0"/>
              <a:t>The same item presented differently, e.g., a movie in 3D, 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932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5: </a:t>
            </a:r>
            <a:r>
              <a:rPr lang="en-US" sz="2400" dirty="0" smtClean="0"/>
              <a:t>PR-based </a:t>
            </a:r>
            <a:r>
              <a:rPr lang="en-US" sz="2400" dirty="0"/>
              <a:t>Conditional </a:t>
            </a:r>
            <a:r>
              <a:rPr lang="en-US" sz="2400" dirty="0" smtClean="0"/>
              <a:t>Random Fields)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48954"/>
            <a:ext cx="7818585" cy="43860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601755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Shaowu</a:t>
            </a:r>
            <a:r>
              <a:rPr lang="en-US" altLang="zh-CN" sz="1200" dirty="0">
                <a:solidFill>
                  <a:srgbClr val="222222"/>
                </a:solidFill>
              </a:rPr>
              <a:t> Liu, Gang Li, </a:t>
            </a:r>
            <a:r>
              <a:rPr lang="en-US" altLang="zh-CN" sz="1200" dirty="0" err="1">
                <a:solidFill>
                  <a:srgbClr val="222222"/>
                </a:solidFill>
              </a:rPr>
              <a:t>Truyen</a:t>
            </a:r>
            <a:r>
              <a:rPr lang="en-US" altLang="zh-CN" sz="1200" dirty="0">
                <a:solidFill>
                  <a:srgbClr val="222222"/>
                </a:solidFill>
              </a:rPr>
              <a:t> Tran, Yuan Jiang. </a:t>
            </a:r>
            <a:r>
              <a:rPr lang="en-US" altLang="zh-CN" sz="1200" dirty="0">
                <a:solidFill>
                  <a:srgbClr val="551A8B"/>
                </a:solidFill>
              </a:rPr>
              <a:t>Preference Relation-based Markov Random Fields</a:t>
            </a:r>
            <a:r>
              <a:rPr lang="en-US" altLang="zh-CN" sz="1200" dirty="0">
                <a:solidFill>
                  <a:srgbClr val="222222"/>
                </a:solidFill>
              </a:rPr>
              <a:t>.  Asian Conference on Machine Learning (ACML),  November, 2015, Hong Kong, China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499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8205" y="6075956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19" y="2335632"/>
            <a:ext cx="4320481" cy="3053628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53787"/>
              </p:ext>
            </p:extLst>
          </p:nvPr>
        </p:nvGraphicFramePr>
        <p:xfrm>
          <a:off x="179511" y="1489874"/>
          <a:ext cx="4644010" cy="448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3430">
                  <a:extLst>
                    <a:ext uri="{9D8B030D-6E8A-4147-A177-3AD203B41FA5}">
                      <a16:colId xmlns:a16="http://schemas.microsoft.com/office/drawing/2014/main" val="92260016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286065827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3939252820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3205560883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3371886156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59688380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1361398808"/>
                    </a:ext>
                  </a:extLst>
                </a:gridCol>
              </a:tblGrid>
              <a:tr h="27318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Year</a:t>
                      </a:r>
                      <a:endParaRPr lang="zh-CN" alt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Referred </a:t>
                      </a: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Conferences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833754"/>
                  </a:ext>
                </a:extLst>
              </a:tr>
              <a:tr h="6348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(71%) 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(18%)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(11%)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(16%)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(75%)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89354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60302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8879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338974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65715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7511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9727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522370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78923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6081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48109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3104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1875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4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9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17131"/>
              </p:ext>
            </p:extLst>
          </p:nvPr>
        </p:nvGraphicFramePr>
        <p:xfrm>
          <a:off x="539552" y="1640826"/>
          <a:ext cx="7632849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67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  <a:gridCol w="1775080">
                  <a:extLst>
                    <a:ext uri="{9D8B030D-6E8A-4147-A177-3AD203B41FA5}">
                      <a16:colId xmlns:a16="http://schemas.microsoft.com/office/drawing/2014/main" val="142024819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 ACM ASONAM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 Nightingale Prize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55" y="4565079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en-US" altLang="zh-CN" dirty="0" smtClean="0"/>
              <a:t>eakin</a:t>
            </a:r>
            <a:r>
              <a:rPr lang="en-US" dirty="0" smtClean="0"/>
              <a:t> </a:t>
            </a:r>
            <a:r>
              <a:rPr lang="en-US" dirty="0" smtClean="0"/>
              <a:t>rankings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613247"/>
              </p:ext>
            </p:extLst>
          </p:nvPr>
        </p:nvGraphicFramePr>
        <p:xfrm>
          <a:off x="575556" y="1372236"/>
          <a:ext cx="7992888" cy="43898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val="3457547315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val="2011473602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val="991484872"/>
                    </a:ext>
                  </a:extLst>
                </a:gridCol>
              </a:tblGrid>
              <a:tr h="378979"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dirty="0" smtClean="0"/>
                        <a:t>Benchmark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2014-15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-2016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-2017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-2018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9028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QS</a:t>
                      </a:r>
                      <a:r>
                        <a:rPr lang="en-AU" sz="1400" baseline="30000" dirty="0" smtClean="0"/>
                        <a:t>#</a:t>
                      </a:r>
                      <a:endParaRPr lang="en-AU" sz="1400" baseline="30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</a:p>
                    <a:p>
                      <a:r>
                        <a:rPr lang="en-AU" sz="1400" dirty="0" smtClean="0"/>
                        <a:t>Under</a:t>
                      </a:r>
                      <a:r>
                        <a:rPr lang="en-AU" sz="1400" baseline="0" dirty="0" smtClean="0"/>
                        <a:t> 50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360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</a:p>
                    <a:p>
                      <a:pPr algn="ctr"/>
                      <a:r>
                        <a:rPr lang="en-AU" sz="1400" dirty="0" smtClean="0"/>
                        <a:t>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355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293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325</a:t>
                      </a:r>
                    </a:p>
                    <a:p>
                      <a:pPr algn="ctr"/>
                      <a:r>
                        <a:rPr lang="en-AU" sz="1400" dirty="0" smtClean="0"/>
                        <a:t>13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-350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THE&lt;50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59</a:t>
                      </a:r>
                    </a:p>
                    <a:p>
                      <a:pPr algn="ctr"/>
                      <a:r>
                        <a:rPr lang="en-AU" sz="1400" dirty="0" smtClean="0"/>
                        <a:t>7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ARWU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401-500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endParaRPr lang="en-AU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CWTS Leiden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284</a:t>
                      </a:r>
                    </a:p>
                    <a:p>
                      <a:pPr algn="ctr"/>
                      <a:r>
                        <a:rPr lang="en-AU" sz="1400" dirty="0" smtClean="0"/>
                        <a:t>11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325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Skills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Aiming Higher...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Team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23411</TotalTime>
  <Words>2568</Words>
  <Application>Microsoft Office PowerPoint</Application>
  <PresentationFormat>全屏显示(4:3)</PresentationFormat>
  <Paragraphs>601</Paragraphs>
  <Slides>45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Deakin rankings</vt:lpstr>
      <vt:lpstr>PowerPoint 演示文稿</vt:lpstr>
      <vt:lpstr>Lab Organization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Data Science Application (Case 1: Face Age Recognition)</vt:lpstr>
      <vt:lpstr>Data Science Application (Case 2: Speech-based Emotion Detection)</vt:lpstr>
      <vt:lpstr>Data Science Application (Case 3: K-Complex Detection)</vt:lpstr>
      <vt:lpstr>Data Science Application (Case 4: Trajectory Analysis)</vt:lpstr>
      <vt:lpstr>Data Science Application (Case 5: Video Surveillance)</vt:lpstr>
      <vt:lpstr>Theme 2. Information Abuse Prevention</vt:lpstr>
      <vt:lpstr>Who is an adversary?</vt:lpstr>
      <vt:lpstr>Information Privacy Applications (Case 1: Privacy Breach)</vt:lpstr>
      <vt:lpstr>Information Privacy Applications (Case 2: Privacy Breach)</vt:lpstr>
      <vt:lpstr>Information Privacy Applications (Case 3: Is O.S.N. a secure place to show off?)</vt:lpstr>
      <vt:lpstr>Privacy Preserving Related Reference</vt:lpstr>
      <vt:lpstr>Theme 3. Business Intelligence</vt:lpstr>
      <vt:lpstr>Business Intelligence Applications （Case 1: Market Segmentation Analysis）</vt:lpstr>
      <vt:lpstr>Business Intelligence Applications (Case 2: Negative Association Rule Mining)</vt:lpstr>
      <vt:lpstr>Business Intelligence Applications (Case 3: Contrast Mining)</vt:lpstr>
      <vt:lpstr>Business Intelligence Applications  (Case 4: Heterogeneous Preferences)</vt:lpstr>
      <vt:lpstr>Business Intelligence Applications  (Case 5: PR-based Conditional Random Fields)</vt:lpstr>
      <vt:lpstr>Our rankings</vt:lpstr>
      <vt:lpstr>Awards</vt:lpstr>
      <vt:lpstr>Section Breaker</vt:lpstr>
      <vt:lpstr>PowerPoint 演示文稿</vt:lpstr>
      <vt:lpstr>PowerPoint 演示文稿</vt:lpstr>
      <vt:lpstr>Aiming Higher...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1358</cp:revision>
  <cp:lastPrinted>2016-09-12T15:33:55Z</cp:lastPrinted>
  <dcterms:created xsi:type="dcterms:W3CDTF">2015-11-30T05:59:50Z</dcterms:created>
  <dcterms:modified xsi:type="dcterms:W3CDTF">2018-09-04T02:56:19Z</dcterms:modified>
</cp:coreProperties>
</file>